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</p:sldIdLst>
  <p:sldSz cy="5143500" cx="9144000"/>
  <p:notesSz cx="6858000" cy="9144000"/>
  <p:embeddedFontLst>
    <p:embeddedFont>
      <p:font typeface="Amatic SC"/>
      <p:regular r:id="rId33"/>
      <p:bold r:id="rId34"/>
    </p:embeddedFont>
    <p:embeddedFont>
      <p:font typeface="Source Code Pro"/>
      <p:regular r:id="rId35"/>
      <p:bold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11" Type="http://schemas.openxmlformats.org/officeDocument/2006/relationships/slide" Target="slides/slide7.xml"/><Relationship Id="rId33" Type="http://schemas.openxmlformats.org/officeDocument/2006/relationships/font" Target="fonts/AmaticSC-regular.fntdata"/><Relationship Id="rId10" Type="http://schemas.openxmlformats.org/officeDocument/2006/relationships/slide" Target="slides/slide6.xml"/><Relationship Id="rId32" Type="http://schemas.openxmlformats.org/officeDocument/2006/relationships/slide" Target="slides/slide28.xml"/><Relationship Id="rId13" Type="http://schemas.openxmlformats.org/officeDocument/2006/relationships/slide" Target="slides/slide9.xml"/><Relationship Id="rId35" Type="http://schemas.openxmlformats.org/officeDocument/2006/relationships/font" Target="fonts/SourceCodePro-regular.fntdata"/><Relationship Id="rId12" Type="http://schemas.openxmlformats.org/officeDocument/2006/relationships/slide" Target="slides/slide8.xml"/><Relationship Id="rId34" Type="http://schemas.openxmlformats.org/officeDocument/2006/relationships/font" Target="fonts/AmaticSC-bold.fnt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36" Type="http://schemas.openxmlformats.org/officeDocument/2006/relationships/font" Target="fonts/SourceCodePro-bold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jpg>
</file>

<file path=ppt/media/image05.png>
</file>

<file path=ppt/media/image06.png>
</file>

<file path=ppt/media/image07.png>
</file>

<file path=ppt/media/image08.png>
</file>

<file path=ppt/media/image09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0.png>
</file>

<file path=ppt/media/image41.jpg>
</file>

<file path=ppt/media/image42.jpg>
</file>

<file path=ppt/media/image43.png>
</file>

<file path=ppt/media/image4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Shape 15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4" name="Shape 1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3" name="Shape 19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Shape 2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Shape 21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Shape 22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Shape 22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Shape 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Shape 2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hape 27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Shape 27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Shape 2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7" name="Shape 2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Shape 3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Shape 3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Shape 32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5" name="Shape 32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Shape 33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Shape 33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Shape 9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Shape 1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>
            <a:off x="0" y="0"/>
            <a:ext cx="9144000" cy="34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" name="Shape 11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8000"/>
            </a:lvl1pPr>
            <a:lvl2pPr lvl="1" algn="ctr">
              <a:spcBef>
                <a:spcPts val="0"/>
              </a:spcBef>
              <a:buSzPct val="100000"/>
              <a:defRPr sz="8000"/>
            </a:lvl2pPr>
            <a:lvl3pPr lvl="2" algn="ctr">
              <a:spcBef>
                <a:spcPts val="0"/>
              </a:spcBef>
              <a:buSzPct val="100000"/>
              <a:defRPr sz="8000"/>
            </a:lvl3pPr>
            <a:lvl4pPr lvl="3" algn="ctr">
              <a:spcBef>
                <a:spcPts val="0"/>
              </a:spcBef>
              <a:buSzPct val="100000"/>
              <a:defRPr sz="8000"/>
            </a:lvl4pPr>
            <a:lvl5pPr lvl="4" algn="ctr">
              <a:spcBef>
                <a:spcPts val="0"/>
              </a:spcBef>
              <a:buSzPct val="100000"/>
              <a:defRPr sz="8000"/>
            </a:lvl5pPr>
            <a:lvl6pPr lvl="5" algn="ctr">
              <a:spcBef>
                <a:spcPts val="0"/>
              </a:spcBef>
              <a:buSzPct val="100000"/>
              <a:defRPr sz="8000"/>
            </a:lvl6pPr>
            <a:lvl7pPr lvl="6" algn="ctr">
              <a:spcBef>
                <a:spcPts val="0"/>
              </a:spcBef>
              <a:buSzPct val="100000"/>
              <a:defRPr sz="8000"/>
            </a:lvl7pPr>
            <a:lvl8pPr lvl="7" algn="ctr">
              <a:spcBef>
                <a:spcPts val="0"/>
              </a:spcBef>
              <a:buSzPct val="100000"/>
              <a:defRPr sz="8000"/>
            </a:lvl8pPr>
            <a:lvl9pPr lvl="8" algn="ctr">
              <a:spcBef>
                <a:spcPts val="0"/>
              </a:spcBef>
              <a:buSzPct val="100000"/>
              <a:defRPr sz="8000"/>
            </a:lvl9pPr>
          </a:lstStyle>
          <a:p/>
        </p:txBody>
      </p:sp>
      <p:sp>
        <p:nvSpPr>
          <p:cNvPr id="12" name="Shape 12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None/>
              <a:defRPr b="1" sz="21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Shape 1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1240275"/>
            <a:ext cx="8520600" cy="1981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33046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 algn="ctr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 txBox="1"/>
          <p:nvPr>
            <p:ph type="title"/>
          </p:nvPr>
        </p:nvSpPr>
        <p:spPr>
          <a:xfrm>
            <a:off x="2802750" y="802500"/>
            <a:ext cx="3538500" cy="3538500"/>
          </a:xfrm>
          <a:prstGeom prst="rect">
            <a:avLst/>
          </a:prstGeom>
          <a:solidFill>
            <a:srgbClr val="FFFFFF"/>
          </a:solidFill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4800"/>
            </a:lvl1pPr>
            <a:lvl2pPr lvl="1" algn="ctr">
              <a:spcBef>
                <a:spcPts val="0"/>
              </a:spcBef>
              <a:buSzPct val="100000"/>
              <a:defRPr sz="4800"/>
            </a:lvl2pPr>
            <a:lvl3pPr lvl="2" algn="ctr">
              <a:spcBef>
                <a:spcPts val="0"/>
              </a:spcBef>
              <a:buSzPct val="100000"/>
              <a:defRPr sz="4800"/>
            </a:lvl3pPr>
            <a:lvl4pPr lvl="3" algn="ctr">
              <a:spcBef>
                <a:spcPts val="0"/>
              </a:spcBef>
              <a:buSzPct val="100000"/>
              <a:defRPr sz="4800"/>
            </a:lvl4pPr>
            <a:lvl5pPr lvl="4" algn="ctr">
              <a:spcBef>
                <a:spcPts val="0"/>
              </a:spcBef>
              <a:buSzPct val="100000"/>
              <a:defRPr sz="4800"/>
            </a:lvl5pPr>
            <a:lvl6pPr lvl="5" algn="ctr">
              <a:spcBef>
                <a:spcPts val="0"/>
              </a:spcBef>
              <a:buSzPct val="100000"/>
              <a:defRPr sz="4800"/>
            </a:lvl6pPr>
            <a:lvl7pPr lvl="6" algn="ctr">
              <a:spcBef>
                <a:spcPts val="0"/>
              </a:spcBef>
              <a:buSzPct val="100000"/>
              <a:defRPr sz="4800"/>
            </a:lvl7pPr>
            <a:lvl8pPr lvl="7" algn="ctr">
              <a:spcBef>
                <a:spcPts val="0"/>
              </a:spcBef>
              <a:buSzPct val="100000"/>
              <a:defRPr sz="4800"/>
            </a:lvl8pPr>
            <a:lvl9pPr lvl="8" algn="ctr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16" name="Shape 16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0" name="Shape 2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3" name="Shape 23"/>
          <p:cNvSpPr txBox="1"/>
          <p:nvPr>
            <p:ph idx="1" type="body"/>
          </p:nvPr>
        </p:nvSpPr>
        <p:spPr>
          <a:xfrm>
            <a:off x="3117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2" type="body"/>
          </p:nvPr>
        </p:nvSpPr>
        <p:spPr>
          <a:xfrm>
            <a:off x="4832400" y="1228675"/>
            <a:ext cx="3999900" cy="3340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5" name="Shape 2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 txBox="1"/>
          <p:nvPr>
            <p:ph type="title"/>
          </p:nvPr>
        </p:nvSpPr>
        <p:spPr>
          <a:xfrm>
            <a:off x="304800" y="309350"/>
            <a:ext cx="8537700" cy="748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4000"/>
            </a:lvl1pPr>
            <a:lvl2pPr lvl="1">
              <a:spcBef>
                <a:spcPts val="0"/>
              </a:spcBef>
              <a:buSzPct val="100000"/>
              <a:defRPr sz="4000"/>
            </a:lvl2pPr>
            <a:lvl3pPr lvl="2">
              <a:spcBef>
                <a:spcPts val="0"/>
              </a:spcBef>
              <a:buSzPct val="100000"/>
              <a:defRPr sz="4000"/>
            </a:lvl3pPr>
            <a:lvl4pPr lvl="3">
              <a:spcBef>
                <a:spcPts val="0"/>
              </a:spcBef>
              <a:buSzPct val="100000"/>
              <a:defRPr sz="4000"/>
            </a:lvl4pPr>
            <a:lvl5pPr lvl="4">
              <a:spcBef>
                <a:spcPts val="0"/>
              </a:spcBef>
              <a:buSzPct val="100000"/>
              <a:defRPr sz="4000"/>
            </a:lvl5pPr>
            <a:lvl6pPr lvl="5">
              <a:spcBef>
                <a:spcPts val="0"/>
              </a:spcBef>
              <a:buSzPct val="100000"/>
              <a:defRPr sz="4000"/>
            </a:lvl6pPr>
            <a:lvl7pPr lvl="6">
              <a:spcBef>
                <a:spcPts val="0"/>
              </a:spcBef>
              <a:buSzPct val="100000"/>
              <a:defRPr sz="4000"/>
            </a:lvl7pPr>
            <a:lvl8pPr lvl="7">
              <a:spcBef>
                <a:spcPts val="0"/>
              </a:spcBef>
              <a:buSzPct val="100000"/>
              <a:defRPr sz="4000"/>
            </a:lvl8pPr>
            <a:lvl9pPr lvl="8">
              <a:spcBef>
                <a:spcPts val="0"/>
              </a:spcBef>
              <a:buSzPct val="100000"/>
              <a:defRPr sz="4000"/>
            </a:lvl9pPr>
          </a:lstStyle>
          <a:p/>
        </p:txBody>
      </p:sp>
      <p:sp>
        <p:nvSpPr>
          <p:cNvPr id="28" name="Shape 2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3000"/>
            </a:lvl1pPr>
            <a:lvl2pPr lvl="1">
              <a:spcBef>
                <a:spcPts val="0"/>
              </a:spcBef>
              <a:buSzPct val="100000"/>
              <a:defRPr sz="3000"/>
            </a:lvl2pPr>
            <a:lvl3pPr lvl="2">
              <a:spcBef>
                <a:spcPts val="0"/>
              </a:spcBef>
              <a:buSzPct val="100000"/>
              <a:defRPr sz="3000"/>
            </a:lvl3pPr>
            <a:lvl4pPr lvl="3">
              <a:spcBef>
                <a:spcPts val="0"/>
              </a:spcBef>
              <a:buSzPct val="100000"/>
              <a:defRPr sz="3000"/>
            </a:lvl4pPr>
            <a:lvl5pPr lvl="4">
              <a:spcBef>
                <a:spcPts val="0"/>
              </a:spcBef>
              <a:buSzPct val="100000"/>
              <a:defRPr sz="3000"/>
            </a:lvl5pPr>
            <a:lvl6pPr lvl="5">
              <a:spcBef>
                <a:spcPts val="0"/>
              </a:spcBef>
              <a:buSzPct val="100000"/>
              <a:defRPr sz="3000"/>
            </a:lvl6pPr>
            <a:lvl7pPr lvl="6">
              <a:spcBef>
                <a:spcPts val="0"/>
              </a:spcBef>
              <a:buSzPct val="100000"/>
              <a:defRPr sz="3000"/>
            </a:lvl7pPr>
            <a:lvl8pPr lvl="7">
              <a:spcBef>
                <a:spcPts val="0"/>
              </a:spcBef>
              <a:buSzPct val="100000"/>
              <a:defRPr sz="3000"/>
            </a:lvl8pPr>
            <a:lvl9pPr lvl="8">
              <a:spcBef>
                <a:spcPts val="0"/>
              </a:spcBef>
              <a:buSzPct val="100000"/>
              <a:defRPr sz="3000"/>
            </a:lvl9pPr>
          </a:lstStyle>
          <a:p/>
        </p:txBody>
      </p:sp>
      <p:sp>
        <p:nvSpPr>
          <p:cNvPr id="31" name="Shape 31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2" name="Shape 3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Shape 34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5" name="Shape 3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38" name="Shape 38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2857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9" name="Shape 3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400"/>
            </a:lvl1pPr>
            <a:lvl2pPr lvl="1" algn="ctr">
              <a:spcBef>
                <a:spcPts val="0"/>
              </a:spcBef>
              <a:buSzPct val="100000"/>
              <a:defRPr sz="5400"/>
            </a:lvl2pPr>
            <a:lvl3pPr lvl="2" algn="ctr">
              <a:spcBef>
                <a:spcPts val="0"/>
              </a:spcBef>
              <a:buSzPct val="100000"/>
              <a:defRPr sz="5400"/>
            </a:lvl3pPr>
            <a:lvl4pPr lvl="3" algn="ctr">
              <a:spcBef>
                <a:spcPts val="0"/>
              </a:spcBef>
              <a:buSzPct val="100000"/>
              <a:defRPr sz="5400"/>
            </a:lvl4pPr>
            <a:lvl5pPr lvl="4" algn="ctr">
              <a:spcBef>
                <a:spcPts val="0"/>
              </a:spcBef>
              <a:buSzPct val="100000"/>
              <a:defRPr sz="5400"/>
            </a:lvl5pPr>
            <a:lvl6pPr lvl="5" algn="ctr">
              <a:spcBef>
                <a:spcPts val="0"/>
              </a:spcBef>
              <a:buSzPct val="100000"/>
              <a:defRPr sz="5400"/>
            </a:lvl6pPr>
            <a:lvl7pPr lvl="6" algn="ctr">
              <a:spcBef>
                <a:spcPts val="0"/>
              </a:spcBef>
              <a:buSzPct val="100000"/>
              <a:defRPr sz="5400"/>
            </a:lvl7pPr>
            <a:lvl8pPr lvl="7" algn="ctr">
              <a:spcBef>
                <a:spcPts val="0"/>
              </a:spcBef>
              <a:buSzPct val="100000"/>
              <a:defRPr sz="5400"/>
            </a:lvl8pPr>
            <a:lvl9pPr lvl="8" algn="ctr">
              <a:spcBef>
                <a:spcPts val="0"/>
              </a:spcBef>
              <a:buSzPct val="100000"/>
              <a:defRPr sz="5400"/>
            </a:lvl9pPr>
          </a:lstStyle>
          <a:p/>
        </p:txBody>
      </p:sp>
      <p:sp>
        <p:nvSpPr>
          <p:cNvPr id="40" name="Shape 40"/>
          <p:cNvSpPr txBox="1"/>
          <p:nvPr>
            <p:ph idx="1" type="subTitle"/>
          </p:nvPr>
        </p:nvSpPr>
        <p:spPr>
          <a:xfrm>
            <a:off x="265500" y="2845222"/>
            <a:ext cx="4045200" cy="13455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18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100000"/>
              <a:buFont typeface="Amatic SC"/>
              <a:buNone/>
              <a:defRPr b="1" sz="24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>
              <a:spcBef>
                <a:spcPts val="0"/>
              </a:spcBef>
              <a:buClr>
                <a:schemeClr val="accent1"/>
              </a:buClr>
              <a:buSzPct val="100000"/>
              <a:buFont typeface="Amatic SC"/>
              <a:buNone/>
              <a:defRPr b="1" sz="4200">
                <a:solidFill>
                  <a:schemeClr val="accen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Source Code Pro"/>
              <a:defRPr sz="1800"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Source Code Pro"/>
              <a:defRPr>
                <a:solidFill>
                  <a:schemeClr val="dk2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00.png"/><Relationship Id="rId4" Type="http://schemas.openxmlformats.org/officeDocument/2006/relationships/image" Target="../media/image0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Relationship Id="rId4" Type="http://schemas.openxmlformats.org/officeDocument/2006/relationships/image" Target="../media/image16.png"/></Relationships>
</file>

<file path=ppt/slides/_rels/slide12.xml.rels><?xml version="1.0" encoding="UTF-8" standalone="yes"?><Relationships xmlns="http://schemas.openxmlformats.org/package/2006/relationships"><Relationship Id="rId11" Type="http://schemas.openxmlformats.org/officeDocument/2006/relationships/image" Target="../media/image22.png"/><Relationship Id="rId10" Type="http://schemas.openxmlformats.org/officeDocument/2006/relationships/image" Target="../media/image20.jpg"/><Relationship Id="rId13" Type="http://schemas.openxmlformats.org/officeDocument/2006/relationships/image" Target="../media/image25.png"/><Relationship Id="rId12" Type="http://schemas.openxmlformats.org/officeDocument/2006/relationships/image" Target="../media/image36.png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7.png"/><Relationship Id="rId4" Type="http://schemas.openxmlformats.org/officeDocument/2006/relationships/image" Target="../media/image21.png"/><Relationship Id="rId9" Type="http://schemas.openxmlformats.org/officeDocument/2006/relationships/image" Target="../media/image18.png"/><Relationship Id="rId15" Type="http://schemas.openxmlformats.org/officeDocument/2006/relationships/image" Target="../media/image43.png"/><Relationship Id="rId14" Type="http://schemas.openxmlformats.org/officeDocument/2006/relationships/image" Target="../media/image23.png"/><Relationship Id="rId5" Type="http://schemas.openxmlformats.org/officeDocument/2006/relationships/image" Target="../media/image26.png"/><Relationship Id="rId6" Type="http://schemas.openxmlformats.org/officeDocument/2006/relationships/image" Target="../media/image13.png"/><Relationship Id="rId7" Type="http://schemas.openxmlformats.org/officeDocument/2006/relationships/image" Target="../media/image14.png"/><Relationship Id="rId8" Type="http://schemas.openxmlformats.org/officeDocument/2006/relationships/image" Target="../media/image1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Relationship Id="rId5" Type="http://schemas.openxmlformats.org/officeDocument/2006/relationships/image" Target="../media/image19.png"/><Relationship Id="rId6" Type="http://schemas.openxmlformats.org/officeDocument/2006/relationships/image" Target="../media/image24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4.jpg"/><Relationship Id="rId4" Type="http://schemas.openxmlformats.org/officeDocument/2006/relationships/image" Target="../media/image27.png"/><Relationship Id="rId5" Type="http://schemas.openxmlformats.org/officeDocument/2006/relationships/image" Target="../media/image28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2.png"/><Relationship Id="rId4" Type="http://schemas.openxmlformats.org/officeDocument/2006/relationships/image" Target="../media/image19.png"/><Relationship Id="rId5" Type="http://schemas.openxmlformats.org/officeDocument/2006/relationships/image" Target="../media/image2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9.png"/><Relationship Id="rId4" Type="http://schemas.openxmlformats.org/officeDocument/2006/relationships/image" Target="../media/image19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33.png"/><Relationship Id="rId4" Type="http://schemas.openxmlformats.org/officeDocument/2006/relationships/image" Target="../media/image17.png"/><Relationship Id="rId5" Type="http://schemas.openxmlformats.org/officeDocument/2006/relationships/image" Target="../media/image34.png"/><Relationship Id="rId6" Type="http://schemas.openxmlformats.org/officeDocument/2006/relationships/image" Target="../media/image35.png"/><Relationship Id="rId7" Type="http://schemas.openxmlformats.org/officeDocument/2006/relationships/image" Target="../media/image3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7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Relationship Id="rId4" Type="http://schemas.openxmlformats.org/officeDocument/2006/relationships/image" Target="../media/image35.png"/><Relationship Id="rId5" Type="http://schemas.openxmlformats.org/officeDocument/2006/relationships/image" Target="../media/image38.png"/><Relationship Id="rId6" Type="http://schemas.openxmlformats.org/officeDocument/2006/relationships/image" Target="../media/image3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1.png"/><Relationship Id="rId4" Type="http://schemas.openxmlformats.org/officeDocument/2006/relationships/image" Target="../media/image40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2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Relationship Id="rId5" Type="http://schemas.openxmlformats.org/officeDocument/2006/relationships/image" Target="../media/image19.png"/><Relationship Id="rId6" Type="http://schemas.openxmlformats.org/officeDocument/2006/relationships/image" Target="../media/image24.png"/><Relationship Id="rId7" Type="http://schemas.openxmlformats.org/officeDocument/2006/relationships/image" Target="../media/image17.png"/><Relationship Id="rId8" Type="http://schemas.openxmlformats.org/officeDocument/2006/relationships/image" Target="../media/image21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3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4.jpg"/><Relationship Id="rId4" Type="http://schemas.openxmlformats.org/officeDocument/2006/relationships/image" Target="../media/image07.png"/><Relationship Id="rId5" Type="http://schemas.openxmlformats.org/officeDocument/2006/relationships/image" Target="../media/image41.jpg"/><Relationship Id="rId6" Type="http://schemas.openxmlformats.org/officeDocument/2006/relationships/image" Target="../media/image05.png"/><Relationship Id="rId7" Type="http://schemas.openxmlformats.org/officeDocument/2006/relationships/image" Target="../media/image03.png"/><Relationship Id="rId8" Type="http://schemas.openxmlformats.org/officeDocument/2006/relationships/image" Target="../media/image0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6.png"/><Relationship Id="rId4" Type="http://schemas.openxmlformats.org/officeDocument/2006/relationships/image" Target="../media/image0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1.jpg"/><Relationship Id="rId4" Type="http://schemas.openxmlformats.org/officeDocument/2006/relationships/image" Target="../media/image09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jpg"/><Relationship Id="rId4" Type="http://schemas.openxmlformats.org/officeDocument/2006/relationships/image" Target="../media/image10.png"/><Relationship Id="rId5" Type="http://schemas.openxmlformats.org/officeDocument/2006/relationships/image" Target="../media/image42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Team Food Waste: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Our Needfinding Experience</a:t>
            </a:r>
          </a:p>
        </p:txBody>
      </p:sp>
      <p:sp>
        <p:nvSpPr>
          <p:cNvPr id="57" name="Shape 57"/>
          <p:cNvSpPr txBox="1"/>
          <p:nvPr>
            <p:ph idx="1" type="subTitle"/>
          </p:nvPr>
        </p:nvSpPr>
        <p:spPr>
          <a:xfrm>
            <a:off x="155850" y="3489375"/>
            <a:ext cx="8520600" cy="1133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Grace Wu, Lewin Cary, Devangi Vivrekar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October 7, 2016</a:t>
            </a:r>
          </a:p>
          <a:p>
            <a:pPr lvl="0" rtl="0">
              <a:spcBef>
                <a:spcPts val="0"/>
              </a:spcBef>
              <a:buNone/>
            </a:pPr>
            <a:r>
              <a:rPr lang="en"/>
              <a:t>CS 147: Human-Computer Interaction Design</a:t>
            </a:r>
          </a:p>
        </p:txBody>
      </p:sp>
      <p:pic>
        <p:nvPicPr>
          <p:cNvPr id="58" name="Shape 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600" y="571500"/>
            <a:ext cx="1143000" cy="114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Shape 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33450" y="571500"/>
            <a:ext cx="1143000" cy="114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Shape 14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45" name="Shape 145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Understanding the Need Space</a:t>
            </a:r>
          </a:p>
        </p:txBody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2" name="Shape 1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750" y="1037877"/>
            <a:ext cx="4977449" cy="3067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3" name="Shape 153"/>
          <p:cNvPicPr preferRelativeResize="0"/>
          <p:nvPr/>
        </p:nvPicPr>
        <p:blipFill rotWithShape="1">
          <a:blip r:embed="rId4">
            <a:alphaModFix/>
          </a:blip>
          <a:srcRect b="45728" l="0" r="0" t="0"/>
          <a:stretch/>
        </p:blipFill>
        <p:spPr>
          <a:xfrm>
            <a:off x="5451325" y="1037875"/>
            <a:ext cx="3455899" cy="2791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 txBox="1"/>
          <p:nvPr>
            <p:ph type="title"/>
          </p:nvPr>
        </p:nvSpPr>
        <p:spPr>
          <a:xfrm>
            <a:off x="159300" y="110750"/>
            <a:ext cx="45981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Understanding the Need Space </a:t>
            </a:r>
          </a:p>
        </p:txBody>
      </p:sp>
      <p:pic>
        <p:nvPicPr>
          <p:cNvPr id="159" name="Shape 15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67325" y="1220669"/>
            <a:ext cx="1529500" cy="118790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Shape 160"/>
          <p:cNvPicPr preferRelativeResize="0"/>
          <p:nvPr/>
        </p:nvPicPr>
        <p:blipFill rotWithShape="1">
          <a:blip r:embed="rId4">
            <a:alphaModFix/>
          </a:blip>
          <a:srcRect b="63413" l="28591" r="16718" t="25722"/>
          <a:stretch/>
        </p:blipFill>
        <p:spPr>
          <a:xfrm>
            <a:off x="3671274" y="2588762"/>
            <a:ext cx="5000649" cy="558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Shape 16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00965" y="3336274"/>
            <a:ext cx="2431334" cy="1623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Shape 16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11687" y="1845150"/>
            <a:ext cx="3190875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Shape 16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9299" y="2960324"/>
            <a:ext cx="3405649" cy="86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Shape 16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055375" y="3260375"/>
            <a:ext cx="1207100" cy="1207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4598147" y="1439387"/>
            <a:ext cx="1529501" cy="103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Shape 166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252142" y="992932"/>
            <a:ext cx="1723857" cy="867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Shape 167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3805775" y="4002012"/>
            <a:ext cx="1424000" cy="801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8" name="Shape 168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252150" y="3971627"/>
            <a:ext cx="1723850" cy="10761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9" name="Shape 169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2137225" y="3750099"/>
            <a:ext cx="1668550" cy="1304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0" name="Shape 170"/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2202437" y="1188650"/>
            <a:ext cx="2314575" cy="476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1" name="Shape 171"/>
          <p:cNvPicPr preferRelativeResize="0"/>
          <p:nvPr/>
        </p:nvPicPr>
        <p:blipFill>
          <a:blip r:embed="rId15">
            <a:alphaModFix/>
          </a:blip>
          <a:stretch>
            <a:fillRect/>
          </a:stretch>
        </p:blipFill>
        <p:spPr>
          <a:xfrm>
            <a:off x="5459599" y="140451"/>
            <a:ext cx="1424000" cy="10680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Shape 176"/>
          <p:cNvSpPr txBox="1"/>
          <p:nvPr>
            <p:ph type="title"/>
          </p:nvPr>
        </p:nvSpPr>
        <p:spPr>
          <a:xfrm>
            <a:off x="2748575" y="318825"/>
            <a:ext cx="31908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Choosing Interviews</a:t>
            </a:r>
          </a:p>
        </p:txBody>
      </p:sp>
      <p:sp>
        <p:nvSpPr>
          <p:cNvPr id="177" name="Shape 177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>
              <a:spcBef>
                <a:spcPts val="0"/>
              </a:spcBef>
              <a:buChar char="●"/>
            </a:pPr>
            <a:r>
              <a:t/>
            </a:r>
            <a:endParaRPr/>
          </a:p>
        </p:txBody>
      </p:sp>
      <p:pic>
        <p:nvPicPr>
          <p:cNvPr id="178" name="Shape 1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3925" y="898999"/>
            <a:ext cx="2341000" cy="156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774" y="2807499"/>
            <a:ext cx="2644174" cy="198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552" y="2614227"/>
            <a:ext cx="1678549" cy="167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9987" y="3278400"/>
            <a:ext cx="3190875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45299" y="415400"/>
            <a:ext cx="1678549" cy="1303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Shape 183"/>
          <p:cNvPicPr preferRelativeResize="0"/>
          <p:nvPr/>
        </p:nvPicPr>
        <p:blipFill rotWithShape="1">
          <a:blip r:embed="rId8">
            <a:alphaModFix/>
          </a:blip>
          <a:srcRect b="63413" l="28591" r="16718" t="25722"/>
          <a:stretch/>
        </p:blipFill>
        <p:spPr>
          <a:xfrm>
            <a:off x="3086774" y="2219462"/>
            <a:ext cx="5000649" cy="55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8" name="Shape 1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189" name="Shape 18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190" name="Shape 190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5" name="Shape 195"/>
          <p:cNvPicPr preferRelativeResize="0"/>
          <p:nvPr/>
        </p:nvPicPr>
        <p:blipFill rotWithShape="1">
          <a:blip r:embed="rId3">
            <a:alphaModFix/>
          </a:blip>
          <a:srcRect b="0" l="0" r="8825" t="0"/>
          <a:stretch/>
        </p:blipFill>
        <p:spPr>
          <a:xfrm>
            <a:off x="-235075" y="0"/>
            <a:ext cx="9379075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Shape 196"/>
          <p:cNvSpPr txBox="1"/>
          <p:nvPr/>
        </p:nvSpPr>
        <p:spPr>
          <a:xfrm>
            <a:off x="0" y="1856450"/>
            <a:ext cx="6370800" cy="29061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 sz="1800"/>
              <a:t>Reasons for choosing: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Established organisation in the Bay Area that collects and distributes leftovers from businesses and events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Utilises mobile application to find donations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b="1" lang="en" sz="1800"/>
              <a:t>Questions asked: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How do you find donors?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How much food is wasted vs saved in SF?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Why is there so much wasted food?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-"/>
            </a:pPr>
            <a:r>
              <a:rPr lang="en" sz="1800"/>
              <a:t>Where does the majority of waste come from?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97" name="Shape 1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3100" y="217950"/>
            <a:ext cx="4307475" cy="1311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Shape 19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5150" y="2847751"/>
            <a:ext cx="1694999" cy="1694999"/>
          </a:xfrm>
          <a:prstGeom prst="rect">
            <a:avLst/>
          </a:prstGeom>
          <a:noFill/>
          <a:ln>
            <a:noFill/>
          </a:ln>
        </p:spPr>
      </p:pic>
      <p:sp>
        <p:nvSpPr>
          <p:cNvPr id="199" name="Shape 199"/>
          <p:cNvSpPr txBox="1"/>
          <p:nvPr/>
        </p:nvSpPr>
        <p:spPr>
          <a:xfrm>
            <a:off x="7102876" y="4477125"/>
            <a:ext cx="1386300" cy="35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b="1" lang="en">
                <a:solidFill>
                  <a:srgbClr val="FFFFFF"/>
                </a:solidFill>
              </a:rPr>
              <a:t>Nancy Hahn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Shape 204"/>
          <p:cNvSpPr txBox="1"/>
          <p:nvPr>
            <p:ph idx="1" type="body"/>
          </p:nvPr>
        </p:nvSpPr>
        <p:spPr>
          <a:xfrm>
            <a:off x="375475" y="95925"/>
            <a:ext cx="8520600" cy="49278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05" name="Shape 205"/>
          <p:cNvCxnSpPr>
            <a:stCxn id="204" idx="1"/>
            <a:endCxn id="204" idx="3"/>
          </p:cNvCxnSpPr>
          <p:nvPr/>
        </p:nvCxnSpPr>
        <p:spPr>
          <a:xfrm>
            <a:off x="375475" y="2559825"/>
            <a:ext cx="8520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06" name="Shape 206"/>
          <p:cNvCxnSpPr>
            <a:stCxn id="204" idx="0"/>
            <a:endCxn id="204" idx="2"/>
          </p:cNvCxnSpPr>
          <p:nvPr/>
        </p:nvCxnSpPr>
        <p:spPr>
          <a:xfrm>
            <a:off x="4635775" y="95925"/>
            <a:ext cx="0" cy="492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07" name="Shape 207"/>
          <p:cNvSpPr txBox="1"/>
          <p:nvPr/>
        </p:nvSpPr>
        <p:spPr>
          <a:xfrm>
            <a:off x="310600" y="-19500"/>
            <a:ext cx="735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SAY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386800" y="2449175"/>
            <a:ext cx="7359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DO</a:t>
            </a:r>
          </a:p>
        </p:txBody>
      </p:sp>
      <p:sp>
        <p:nvSpPr>
          <p:cNvPr id="209" name="Shape 209"/>
          <p:cNvSpPr txBox="1"/>
          <p:nvPr/>
        </p:nvSpPr>
        <p:spPr>
          <a:xfrm>
            <a:off x="8232850" y="1500"/>
            <a:ext cx="8073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THINK</a:t>
            </a:r>
          </a:p>
        </p:txBody>
      </p:sp>
      <p:sp>
        <p:nvSpPr>
          <p:cNvPr id="210" name="Shape 210"/>
          <p:cNvSpPr txBox="1"/>
          <p:nvPr/>
        </p:nvSpPr>
        <p:spPr>
          <a:xfrm>
            <a:off x="8309050" y="2525375"/>
            <a:ext cx="7359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FEEL</a:t>
            </a:r>
          </a:p>
        </p:txBody>
      </p:sp>
      <p:sp>
        <p:nvSpPr>
          <p:cNvPr id="211" name="Shape 211"/>
          <p:cNvSpPr txBox="1"/>
          <p:nvPr/>
        </p:nvSpPr>
        <p:spPr>
          <a:xfrm>
            <a:off x="463000" y="2677625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Nancy:</a:t>
            </a:r>
          </a:p>
          <a:p>
            <a:pPr indent="-228600" lvl="0" marL="457200" rtl="0"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Nancy kept getting distracted during the phone call, was speaking with people in the background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Had to cancel the phone call in the middle to answer another call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Laughing about volunteer inefficiencies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Serious tone when talking about the extent of people in hunger</a:t>
            </a:r>
          </a:p>
        </p:txBody>
      </p:sp>
      <p:sp>
        <p:nvSpPr>
          <p:cNvPr id="212" name="Shape 212"/>
          <p:cNvSpPr txBox="1"/>
          <p:nvPr/>
        </p:nvSpPr>
        <p:spPr>
          <a:xfrm>
            <a:off x="463000" y="191849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Nancy:</a:t>
            </a:r>
          </a:p>
          <a:p>
            <a:pPr indent="-304800" lvl="0" marL="457200" rtl="0"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“This is just a guess but we probably get around 50-60% of all businesses wasted food”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“Don’t know how much wasted food there is per day”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“People often aren’t sure what they’re allowed to throw away”</a:t>
            </a:r>
          </a:p>
          <a:p>
            <a:pPr indent="-30480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“Why are we buying food for 500 when only 200 are eating?”</a:t>
            </a:r>
          </a:p>
          <a:p>
            <a:pPr indent="-298450" lvl="0" marL="457200" rtl="0">
              <a:lnSpc>
                <a:spcPct val="115000"/>
              </a:lnSpc>
              <a:spcBef>
                <a:spcPts val="0"/>
              </a:spcBef>
              <a:buSzPct val="91666"/>
              <a:buFont typeface="Times New Roman"/>
              <a:buChar char="-"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“Often catering companies make you order a week in advance, so companies have to over order on purpose” </a:t>
            </a:r>
            <a:r>
              <a:rPr lang="en" sz="1100"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</a:p>
        </p:txBody>
      </p:sp>
      <p:sp>
        <p:nvSpPr>
          <p:cNvPr id="213" name="Shape 213"/>
          <p:cNvSpPr txBox="1"/>
          <p:nvPr/>
        </p:nvSpPr>
        <p:spPr>
          <a:xfrm>
            <a:off x="4739600" y="2525375"/>
            <a:ext cx="41565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900"/>
              <a:t>Nancy: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Even though wasted food is good for her business, cringes at the idea of too much prepared food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Grateful for people that volunteer their time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Irritated by inefficiencies in her business, can’t say anything because they are volunteers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Exasperated by the American culture of over preparing/consuming too much</a:t>
            </a:r>
          </a:p>
          <a:p>
            <a:pPr indent="-311150" lvl="0" marL="457200" rtl="0">
              <a:spcBef>
                <a:spcPts val="0"/>
              </a:spcBef>
              <a:buSzPct val="100000"/>
              <a:buFont typeface="Times New Roman"/>
              <a:buChar char="-"/>
            </a:pP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Warmed by the feeling of helping</a:t>
            </a:r>
          </a:p>
          <a:p>
            <a:pPr indent="-228600" lvl="0" rtl="0">
              <a:lnSpc>
                <a:spcPct val="115000"/>
              </a:lnSpc>
              <a:spcBef>
                <a:spcPts val="0"/>
              </a:spcBef>
              <a:buNone/>
            </a:pPr>
            <a:r>
              <a:rPr lang="en" sz="1300"/>
              <a:t>·</a:t>
            </a:r>
            <a:r>
              <a:rPr lang="en" sz="1300">
                <a:latin typeface="Times New Roman"/>
                <a:ea typeface="Times New Roman"/>
                <a:cs typeface="Times New Roman"/>
                <a:sym typeface="Times New Roman"/>
              </a:rPr>
              <a:t>  	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4" name="Shape 214"/>
          <p:cNvSpPr txBox="1"/>
          <p:nvPr/>
        </p:nvSpPr>
        <p:spPr>
          <a:xfrm>
            <a:off x="4715600" y="53925"/>
            <a:ext cx="42045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Nancy:</a:t>
            </a:r>
          </a:p>
          <a:p>
            <a:pPr indent="-228600" lvl="0" marL="457200" rtl="0"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That tech companies prepare way too much food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There are many more people that still go hungry that we’re unaware of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can we overcome the legal issues of this problem?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Font typeface="Times New Roman"/>
              <a:buChar char="-"/>
            </a:pPr>
            <a:r>
              <a:rPr lang="en">
                <a:latin typeface="Times New Roman"/>
                <a:ea typeface="Times New Roman"/>
                <a:cs typeface="Times New Roman"/>
                <a:sym typeface="Times New Roman"/>
              </a:rPr>
              <a:t>How can we make food lines a more comfortable environment?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5" name="Shape 2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73200" y="2397250"/>
            <a:ext cx="325149" cy="3251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 txBox="1"/>
          <p:nvPr>
            <p:ph type="title"/>
          </p:nvPr>
        </p:nvSpPr>
        <p:spPr>
          <a:xfrm>
            <a:off x="311700" y="292850"/>
            <a:ext cx="24291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Grocery Stores</a:t>
            </a:r>
          </a:p>
        </p:txBody>
      </p:sp>
      <p:pic>
        <p:nvPicPr>
          <p:cNvPr id="221" name="Shape 2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2335" y="1700235"/>
            <a:ext cx="4718500" cy="31399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Shape 2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0652" y="2967002"/>
            <a:ext cx="1678549" cy="1678549"/>
          </a:xfrm>
          <a:prstGeom prst="rect">
            <a:avLst/>
          </a:prstGeom>
          <a:noFill/>
          <a:ln>
            <a:noFill/>
          </a:ln>
        </p:spPr>
      </p:pic>
      <p:sp>
        <p:nvSpPr>
          <p:cNvPr id="223" name="Shape 223"/>
          <p:cNvSpPr txBox="1"/>
          <p:nvPr/>
        </p:nvSpPr>
        <p:spPr>
          <a:xfrm>
            <a:off x="365250" y="1338150"/>
            <a:ext cx="3726300" cy="28917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Can you walk me through how you deal with food waste?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Who do you donate to and how do they distribute the food?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Why do you throw away food instead of donating it?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How long do you keep things on the shelf for produce?</a:t>
            </a:r>
          </a:p>
          <a:p>
            <a:pPr indent="-228600" lvl="0" marL="457200" rtl="0">
              <a:lnSpc>
                <a:spcPct val="115000"/>
              </a:lnSpc>
              <a:spcBef>
                <a:spcPts val="0"/>
              </a:spcBef>
              <a:buChar char="●"/>
            </a:pPr>
            <a:r>
              <a:rPr lang="en"/>
              <a:t>What are the problems you run into with donating food?</a:t>
            </a:r>
          </a:p>
        </p:txBody>
      </p:sp>
      <p:pic>
        <p:nvPicPr>
          <p:cNvPr id="224" name="Shape 2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376449" y="103956"/>
            <a:ext cx="2991824" cy="224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 txBox="1"/>
          <p:nvPr>
            <p:ph idx="1" type="body"/>
          </p:nvPr>
        </p:nvSpPr>
        <p:spPr>
          <a:xfrm>
            <a:off x="375475" y="95925"/>
            <a:ext cx="8520600" cy="49278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30" name="Shape 230"/>
          <p:cNvCxnSpPr>
            <a:stCxn id="229" idx="1"/>
            <a:endCxn id="229" idx="3"/>
          </p:cNvCxnSpPr>
          <p:nvPr/>
        </p:nvCxnSpPr>
        <p:spPr>
          <a:xfrm>
            <a:off x="375475" y="2559825"/>
            <a:ext cx="8520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31" name="Shape 231"/>
          <p:cNvCxnSpPr>
            <a:stCxn id="229" idx="0"/>
            <a:endCxn id="229" idx="2"/>
          </p:cNvCxnSpPr>
          <p:nvPr/>
        </p:nvCxnSpPr>
        <p:spPr>
          <a:xfrm>
            <a:off x="4635775" y="95925"/>
            <a:ext cx="0" cy="492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32" name="Shape 232"/>
          <p:cNvSpPr txBox="1"/>
          <p:nvPr/>
        </p:nvSpPr>
        <p:spPr>
          <a:xfrm>
            <a:off x="310600" y="-19500"/>
            <a:ext cx="735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SAY</a:t>
            </a:r>
          </a:p>
        </p:txBody>
      </p:sp>
      <p:sp>
        <p:nvSpPr>
          <p:cNvPr id="233" name="Shape 233"/>
          <p:cNvSpPr txBox="1"/>
          <p:nvPr/>
        </p:nvSpPr>
        <p:spPr>
          <a:xfrm>
            <a:off x="386800" y="2449175"/>
            <a:ext cx="7359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DO</a:t>
            </a:r>
          </a:p>
        </p:txBody>
      </p:sp>
      <p:sp>
        <p:nvSpPr>
          <p:cNvPr id="234" name="Shape 234"/>
          <p:cNvSpPr txBox="1"/>
          <p:nvPr/>
        </p:nvSpPr>
        <p:spPr>
          <a:xfrm>
            <a:off x="8232850" y="1500"/>
            <a:ext cx="8073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THINK</a:t>
            </a:r>
          </a:p>
        </p:txBody>
      </p:sp>
      <p:sp>
        <p:nvSpPr>
          <p:cNvPr id="235" name="Shape 235"/>
          <p:cNvSpPr txBox="1"/>
          <p:nvPr/>
        </p:nvSpPr>
        <p:spPr>
          <a:xfrm>
            <a:off x="8309050" y="2525375"/>
            <a:ext cx="7359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FEEL</a:t>
            </a:r>
          </a:p>
        </p:txBody>
      </p:sp>
      <p:sp>
        <p:nvSpPr>
          <p:cNvPr id="236" name="Shape 236"/>
          <p:cNvSpPr txBox="1"/>
          <p:nvPr/>
        </p:nvSpPr>
        <p:spPr>
          <a:xfrm>
            <a:off x="463000" y="2677625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2000"/>
              <a:t>Andy: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-Compost all food waste away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000"/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Trader Joe’s: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2000"/>
              <a:t>- All Trader Joe’s locations sort their produce each morning and donate to local organizations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463000" y="191849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Andy: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 ”It (donating) becomes a policing issue.”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 “We don’t know if others will get sick from eating the produce”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Trader Joe’s: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 Give unsellable produce to local organizations, who handle distribution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8" name="Shape 238"/>
          <p:cNvSpPr txBox="1"/>
          <p:nvPr/>
        </p:nvSpPr>
        <p:spPr>
          <a:xfrm>
            <a:off x="4739600" y="2525375"/>
            <a:ext cx="41565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900"/>
              <a:t>Andy: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900"/>
              <a:t>- Mistrust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900"/>
              <a:t>- Guilty because of food waste but did not have good experiences with other solutions.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900"/>
          </a:p>
          <a:p>
            <a:pPr lvl="0" rtl="0">
              <a:spcBef>
                <a:spcPts val="0"/>
              </a:spcBef>
              <a:buNone/>
            </a:pPr>
            <a:r>
              <a:rPr lang="en" sz="1900"/>
              <a:t>Trader Joe’s: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900"/>
              <a:t>- Doing good for the community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/>
        </p:nvSpPr>
        <p:spPr>
          <a:xfrm>
            <a:off x="4715600" y="53925"/>
            <a:ext cx="42045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Andy: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-Donating is a burden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 Don’t have the labor to sort through food or coolers to store food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Trader Joe’s:</a:t>
            </a:r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-Donating is the right thing to do for the local community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601" y="2492680"/>
            <a:ext cx="675198" cy="506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41" name="Shape 2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33200" y="2846675"/>
            <a:ext cx="506400" cy="506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/>
          <p:nvPr>
            <p:ph type="title"/>
          </p:nvPr>
        </p:nvSpPr>
        <p:spPr>
          <a:xfrm>
            <a:off x="1508425" y="-240050"/>
            <a:ext cx="5688300" cy="1580099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500"/>
              <a:t>Second Harvest Food Bank: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500"/>
              <a:t> Director of Project Management</a:t>
            </a:r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200" y="116650"/>
            <a:ext cx="1377325" cy="158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Shape 2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9625" y="44024"/>
            <a:ext cx="1960375" cy="152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Shape 2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6200" y="1873625"/>
            <a:ext cx="1493274" cy="1580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Shape 2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1925" y="3534500"/>
            <a:ext cx="4296525" cy="1667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51" name="Shape 25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749125" y="1797413"/>
            <a:ext cx="1960374" cy="3030524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Shape 252"/>
          <p:cNvSpPr txBox="1"/>
          <p:nvPr/>
        </p:nvSpPr>
        <p:spPr>
          <a:xfrm>
            <a:off x="1871950" y="991200"/>
            <a:ext cx="4826400" cy="24672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What does food distribution look like on the ground at warehouses and partner agencies?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Stories about times you’ve interacted with local distributors?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Walk me through how online inventory of produce works?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How much of the food you distribute comes from families and why?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How do people find out about the food bank?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How do you motivate individuals to donate in food drives?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" name="Shape 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Shape 6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 txBox="1"/>
          <p:nvPr>
            <p:ph idx="1" type="body"/>
          </p:nvPr>
        </p:nvSpPr>
        <p:spPr>
          <a:xfrm>
            <a:off x="375475" y="95925"/>
            <a:ext cx="8520600" cy="49278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58" name="Shape 258"/>
          <p:cNvCxnSpPr>
            <a:stCxn id="257" idx="1"/>
            <a:endCxn id="257" idx="3"/>
          </p:cNvCxnSpPr>
          <p:nvPr/>
        </p:nvCxnSpPr>
        <p:spPr>
          <a:xfrm>
            <a:off x="375475" y="2559825"/>
            <a:ext cx="8520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59" name="Shape 259"/>
          <p:cNvCxnSpPr>
            <a:stCxn id="257" idx="0"/>
            <a:endCxn id="257" idx="2"/>
          </p:cNvCxnSpPr>
          <p:nvPr/>
        </p:nvCxnSpPr>
        <p:spPr>
          <a:xfrm>
            <a:off x="4635775" y="95925"/>
            <a:ext cx="0" cy="492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60" name="Shape 260"/>
          <p:cNvSpPr txBox="1"/>
          <p:nvPr/>
        </p:nvSpPr>
        <p:spPr>
          <a:xfrm>
            <a:off x="310600" y="-19500"/>
            <a:ext cx="735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SAY</a:t>
            </a:r>
          </a:p>
        </p:txBody>
      </p:sp>
      <p:sp>
        <p:nvSpPr>
          <p:cNvPr id="261" name="Shape 261"/>
          <p:cNvSpPr txBox="1"/>
          <p:nvPr/>
        </p:nvSpPr>
        <p:spPr>
          <a:xfrm>
            <a:off x="386800" y="2449175"/>
            <a:ext cx="7359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DO</a:t>
            </a:r>
          </a:p>
        </p:txBody>
      </p:sp>
      <p:sp>
        <p:nvSpPr>
          <p:cNvPr id="262" name="Shape 262"/>
          <p:cNvSpPr txBox="1"/>
          <p:nvPr/>
        </p:nvSpPr>
        <p:spPr>
          <a:xfrm>
            <a:off x="8232850" y="1500"/>
            <a:ext cx="8073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THINK</a:t>
            </a:r>
          </a:p>
        </p:txBody>
      </p:sp>
      <p:sp>
        <p:nvSpPr>
          <p:cNvPr id="263" name="Shape 263"/>
          <p:cNvSpPr txBox="1"/>
          <p:nvPr/>
        </p:nvSpPr>
        <p:spPr>
          <a:xfrm>
            <a:off x="8309050" y="2525375"/>
            <a:ext cx="7359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FEEL</a:t>
            </a:r>
          </a:p>
        </p:txBody>
      </p:sp>
      <p:sp>
        <p:nvSpPr>
          <p:cNvPr id="264" name="Shape 264"/>
          <p:cNvSpPr txBox="1"/>
          <p:nvPr/>
        </p:nvSpPr>
        <p:spPr>
          <a:xfrm>
            <a:off x="463000" y="2677625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/>
              <a:t>Spoke with a passionate tone when discussing the disconnect between individual motivations and client needs.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en" sz="1500"/>
              <a:t>Invited her innovation colleage who’s trying to disrupt food distribution onto the call.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Described each process in thorough detail</a:t>
            </a:r>
          </a:p>
        </p:txBody>
      </p:sp>
      <p:sp>
        <p:nvSpPr>
          <p:cNvPr id="265" name="Shape 265"/>
          <p:cNvSpPr txBox="1"/>
          <p:nvPr/>
        </p:nvSpPr>
        <p:spPr>
          <a:xfrm>
            <a:off x="463000" y="191849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300"/>
              <a:t>“Everyone can have an open heart about feeding the hungry.”</a:t>
            </a:r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“We don't want to put [items with a shorter shelf life] online because that adds 2 days to the process.”</a:t>
            </a:r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“We don’t do prepared food - there are food safety concerns and it’s not an efficient use of resources.”</a:t>
            </a:r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“Financial donations are what we prefer, frankly.”</a:t>
            </a:r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“There is often a disconnect between what people want to give and what our clients need.”</a:t>
            </a:r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“The kinds of people we tend to work with have issues with trust.”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300"/>
          </a:p>
        </p:txBody>
      </p:sp>
      <p:sp>
        <p:nvSpPr>
          <p:cNvPr id="266" name="Shape 266"/>
          <p:cNvSpPr txBox="1"/>
          <p:nvPr/>
        </p:nvSpPr>
        <p:spPr>
          <a:xfrm>
            <a:off x="4587200" y="2601575"/>
            <a:ext cx="41565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 think Kate feels frustrated when donors aren’t able to understand end clients’ nutritional needs.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I think Kate feels passionate about closing the existing need gap in the SC and SM counties.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rPr lang="en"/>
              <a:t>Kate feels empathetic to the hardships of food transporters without proper vehicles.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She feels the need for practical solutions that sometimes counter intuition (no prepared food).</a:t>
            </a:r>
          </a:p>
        </p:txBody>
      </p:sp>
      <p:sp>
        <p:nvSpPr>
          <p:cNvPr id="267" name="Shape 267"/>
          <p:cNvSpPr txBox="1"/>
          <p:nvPr/>
        </p:nvSpPr>
        <p:spPr>
          <a:xfrm>
            <a:off x="4715600" y="53925"/>
            <a:ext cx="42045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I think that Kate is motivated by the idea of putting her skills to use to help people in her community.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800"/>
              <a:t>I think Kate appreciates the value of community and partnership on many levels (motivating people to donate, the distribution chain).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268" name="Shape 2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28545" y="2318550"/>
            <a:ext cx="627404" cy="50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 txBox="1"/>
          <p:nvPr>
            <p:ph type="title"/>
          </p:nvPr>
        </p:nvSpPr>
        <p:spPr>
          <a:xfrm>
            <a:off x="1625300" y="98500"/>
            <a:ext cx="5688300" cy="15801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 sz="3500"/>
              <a:t>Second Harvest Food Bank: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en" sz="3500"/>
              <a:t> VP of Operations</a:t>
            </a:r>
          </a:p>
        </p:txBody>
      </p:sp>
      <p:pic>
        <p:nvPicPr>
          <p:cNvPr id="274" name="Shape 2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9625" y="44024"/>
            <a:ext cx="1960375" cy="1522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5" name="Shape 2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792" y="3562125"/>
            <a:ext cx="3924107" cy="1522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6" name="Shape 2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49125" y="1797413"/>
            <a:ext cx="1960374" cy="30305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77" name="Shape 2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47973" y="144666"/>
            <a:ext cx="1377325" cy="1652766"/>
          </a:xfrm>
          <a:prstGeom prst="rect">
            <a:avLst/>
          </a:prstGeom>
          <a:noFill/>
          <a:ln>
            <a:noFill/>
          </a:ln>
        </p:spPr>
      </p:pic>
      <p:sp>
        <p:nvSpPr>
          <p:cNvPr id="278" name="Shape 278"/>
          <p:cNvSpPr txBox="1"/>
          <p:nvPr/>
        </p:nvSpPr>
        <p:spPr>
          <a:xfrm>
            <a:off x="1465550" y="1361250"/>
            <a:ext cx="5688300" cy="303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What types of people do you interact with and oversee?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Tell me about the Food Connection team and what their conversations with clients look like?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Why are people wary of food stamps?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How do you measure success in your work?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Current major operational initiatives? 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What are you and your coworkers’ shared motivations? 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How does the food bank make money? </a:t>
            </a:r>
          </a:p>
          <a:p>
            <a:pPr indent="-323850" lvl="0" marL="457200" rtl="0">
              <a:spcBef>
                <a:spcPts val="0"/>
              </a:spcBef>
              <a:buSzPct val="100000"/>
              <a:buChar char="●"/>
            </a:pPr>
            <a:r>
              <a:rPr lang="en" sz="1500"/>
              <a:t>How do you motivate personal donations?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/>
          <p:nvPr>
            <p:ph idx="1" type="body"/>
          </p:nvPr>
        </p:nvSpPr>
        <p:spPr>
          <a:xfrm>
            <a:off x="375475" y="95925"/>
            <a:ext cx="8520600" cy="49278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rPr lang="en"/>
              <a:t>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284" name="Shape 284"/>
          <p:cNvCxnSpPr>
            <a:stCxn id="283" idx="1"/>
            <a:endCxn id="283" idx="3"/>
          </p:cNvCxnSpPr>
          <p:nvPr/>
        </p:nvCxnSpPr>
        <p:spPr>
          <a:xfrm>
            <a:off x="375475" y="2559825"/>
            <a:ext cx="85206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285" name="Shape 285"/>
          <p:cNvCxnSpPr>
            <a:stCxn id="283" idx="0"/>
            <a:endCxn id="283" idx="2"/>
          </p:cNvCxnSpPr>
          <p:nvPr/>
        </p:nvCxnSpPr>
        <p:spPr>
          <a:xfrm>
            <a:off x="4635775" y="95925"/>
            <a:ext cx="0" cy="492780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286" name="Shape 286"/>
          <p:cNvSpPr txBox="1"/>
          <p:nvPr/>
        </p:nvSpPr>
        <p:spPr>
          <a:xfrm>
            <a:off x="310600" y="-19500"/>
            <a:ext cx="735900" cy="26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SAY</a:t>
            </a:r>
          </a:p>
        </p:txBody>
      </p:sp>
      <p:sp>
        <p:nvSpPr>
          <p:cNvPr id="287" name="Shape 287"/>
          <p:cNvSpPr txBox="1"/>
          <p:nvPr/>
        </p:nvSpPr>
        <p:spPr>
          <a:xfrm>
            <a:off x="386800" y="2449175"/>
            <a:ext cx="735900" cy="50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1800"/>
              <a:t>DO</a:t>
            </a:r>
          </a:p>
        </p:txBody>
      </p:sp>
      <p:sp>
        <p:nvSpPr>
          <p:cNvPr id="288" name="Shape 288"/>
          <p:cNvSpPr txBox="1"/>
          <p:nvPr/>
        </p:nvSpPr>
        <p:spPr>
          <a:xfrm>
            <a:off x="8232850" y="1500"/>
            <a:ext cx="8073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THINK</a:t>
            </a:r>
          </a:p>
        </p:txBody>
      </p:sp>
      <p:sp>
        <p:nvSpPr>
          <p:cNvPr id="289" name="Shape 289"/>
          <p:cNvSpPr txBox="1"/>
          <p:nvPr/>
        </p:nvSpPr>
        <p:spPr>
          <a:xfrm>
            <a:off x="8309050" y="2525375"/>
            <a:ext cx="735900" cy="39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FEEL</a:t>
            </a:r>
          </a:p>
        </p:txBody>
      </p:sp>
      <p:sp>
        <p:nvSpPr>
          <p:cNvPr id="290" name="Shape 290"/>
          <p:cNvSpPr txBox="1"/>
          <p:nvPr/>
        </p:nvSpPr>
        <p:spPr>
          <a:xfrm>
            <a:off x="463000" y="2677625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500"/>
              <a:t>Used words like “fortunate” to describe the strong brand image of the Second Harvest Food Bank in the counties it serves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en" sz="1500"/>
              <a:t>Did not bring up his personal history in the tech industry until explicitly asked.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buNone/>
            </a:pPr>
            <a:r>
              <a:rPr lang="en" sz="1500"/>
              <a:t>Drew on personal anecdotes about stories that worked for him. </a:t>
            </a:r>
          </a:p>
        </p:txBody>
      </p:sp>
      <p:sp>
        <p:nvSpPr>
          <p:cNvPr id="291" name="Shape 291"/>
          <p:cNvSpPr txBox="1"/>
          <p:nvPr/>
        </p:nvSpPr>
        <p:spPr>
          <a:xfrm>
            <a:off x="463000" y="191849"/>
            <a:ext cx="40164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300"/>
              <a:t>“We need to have a true client database that is shared among the various agencies involved in the food distribution.”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/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“One of the board members has gone through hunger insecurity as a child.”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/>
          </a:p>
          <a:p>
            <a:pPr lvl="0">
              <a:spcBef>
                <a:spcPts val="0"/>
              </a:spcBef>
              <a:buNone/>
            </a:pPr>
            <a:r>
              <a:rPr lang="en" sz="1300"/>
              <a:t>“Often people wait for the last minute to ask for help. There is a lot of stigma, especially in teenagers.”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300"/>
          </a:p>
          <a:p>
            <a:pPr lvl="0" rtl="0">
              <a:spcBef>
                <a:spcPts val="0"/>
              </a:spcBef>
              <a:buNone/>
            </a:pPr>
            <a:r>
              <a:rPr lang="en" sz="1300"/>
              <a:t>“We are 94% funded through donations.”</a:t>
            </a:r>
          </a:p>
        </p:txBody>
      </p:sp>
      <p:sp>
        <p:nvSpPr>
          <p:cNvPr id="292" name="Shape 292"/>
          <p:cNvSpPr txBox="1"/>
          <p:nvPr/>
        </p:nvSpPr>
        <p:spPr>
          <a:xfrm>
            <a:off x="4739600" y="2525375"/>
            <a:ext cx="4156500" cy="23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en" sz="1500"/>
              <a:t>Feels a sense of community with coworkers about helping their local community.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en" sz="1500"/>
              <a:t>Passionate about tackling the biggest problems first - getting people information and awareness.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500"/>
          </a:p>
          <a:p>
            <a:pPr lvl="0">
              <a:spcBef>
                <a:spcPts val="0"/>
              </a:spcBef>
              <a:buNone/>
            </a:pPr>
            <a:r>
              <a:rPr lang="en" sz="1500"/>
              <a:t>Emphasizes with specific needs of clients - age, mobility issues, work schedules.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</p:txBody>
      </p:sp>
      <p:sp>
        <p:nvSpPr>
          <p:cNvPr id="293" name="Shape 293"/>
          <p:cNvSpPr txBox="1"/>
          <p:nvPr/>
        </p:nvSpPr>
        <p:spPr>
          <a:xfrm>
            <a:off x="4715600" y="53925"/>
            <a:ext cx="4204500" cy="246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I think that Bruno is motivated by the 300-400K large population that is still food insecure.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>
              <a:spcBef>
                <a:spcPts val="0"/>
              </a:spcBef>
              <a:buNone/>
            </a:pPr>
            <a:r>
              <a:rPr lang="en" sz="1800"/>
              <a:t>I think he understand the value of having people who have experienced hunger firsthand involved in the process, as colleagues or donors.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</p:txBody>
      </p:sp>
      <p:pic>
        <p:nvPicPr>
          <p:cNvPr id="294" name="Shape 2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3520" y="2379225"/>
            <a:ext cx="627404" cy="50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Shape 299"/>
          <p:cNvSpPr txBox="1"/>
          <p:nvPr>
            <p:ph type="title"/>
          </p:nvPr>
        </p:nvSpPr>
        <p:spPr>
          <a:xfrm>
            <a:off x="3182175" y="292850"/>
            <a:ext cx="31173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Stanford SPOON</a:t>
            </a:r>
          </a:p>
        </p:txBody>
      </p:sp>
      <p:sp>
        <p:nvSpPr>
          <p:cNvPr id="300" name="Shape 300"/>
          <p:cNvSpPr txBox="1"/>
          <p:nvPr>
            <p:ph idx="1" type="body"/>
          </p:nvPr>
        </p:nvSpPr>
        <p:spPr>
          <a:xfrm>
            <a:off x="4338325" y="3202950"/>
            <a:ext cx="4611000" cy="1884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“</a:t>
            </a:r>
            <a:r>
              <a:rPr lang="en" sz="16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was fun and totally normal. Most of them are pretty friendly. While serving food, I got to know the people I was working with better. It was interesting to see these people – there are people just like us – and I had a good time.”</a:t>
            </a:r>
          </a:p>
        </p:txBody>
      </p:sp>
      <p:pic>
        <p:nvPicPr>
          <p:cNvPr id="301" name="Shape 301"/>
          <p:cNvPicPr preferRelativeResize="0"/>
          <p:nvPr/>
        </p:nvPicPr>
        <p:blipFill rotWithShape="1">
          <a:blip r:embed="rId3">
            <a:alphaModFix/>
          </a:blip>
          <a:srcRect b="63413" l="28169" r="16716" t="25722"/>
          <a:stretch/>
        </p:blipFill>
        <p:spPr>
          <a:xfrm>
            <a:off x="151524" y="3260150"/>
            <a:ext cx="4186800" cy="464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2" name="Shape 30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6825" y="292850"/>
            <a:ext cx="1905000" cy="28575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Shape 303"/>
          <p:cNvSpPr txBox="1"/>
          <p:nvPr/>
        </p:nvSpPr>
        <p:spPr>
          <a:xfrm>
            <a:off x="3091250" y="1007875"/>
            <a:ext cx="5858100" cy="1884000"/>
          </a:xfrm>
          <a:prstGeom prst="rect">
            <a:avLst/>
          </a:prstGeom>
          <a:solidFill>
            <a:srgbClr val="B7B7B7"/>
          </a:solidFill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Can you walk me through the process of contacting food waste creators on campus, collecting, and delivering food? 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Stories about when you have interacted with end clients?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What are some of your best memories with SPOON? 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What are some times that you’ve run into issues with the delivery process? 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History and success of the organization over the years? </a:t>
            </a: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buSzPct val="100000"/>
              <a:buChar char="●"/>
            </a:pPr>
            <a:r>
              <a:rPr lang="en" sz="1300"/>
              <a:t>Discuss any bureacratic difficulties along the pipeline?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8" name="Shape 3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309" name="Shape 30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310" name="Shape 310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Shape 315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Initial Analysis: Needs</a:t>
            </a:r>
          </a:p>
        </p:txBody>
      </p:sp>
      <p:sp>
        <p:nvSpPr>
          <p:cNvPr id="316" name="Shape 316"/>
          <p:cNvSpPr txBox="1"/>
          <p:nvPr>
            <p:ph idx="1" type="body"/>
          </p:nvPr>
        </p:nvSpPr>
        <p:spPr>
          <a:xfrm>
            <a:off x="311700" y="767325"/>
            <a:ext cx="8520600" cy="4238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-incentives for stores to donate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-resources that make reducing waste easier for businesses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-faster delivery methods of food (overcoming traffic) -education for acceptable food to donate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-methods for the general public (not businesses) to donate leftovers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-methods for measuring how much food is thrown away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-nuanced focus on seniors, working parents, people with mobility issues, &amp; those who live in alternate housing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-inform the 600,000-700,000 food insecure people in SM and SC counties of resources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/>
          <p:nvPr>
            <p:ph type="title"/>
          </p:nvPr>
        </p:nvSpPr>
        <p:spPr>
          <a:xfrm>
            <a:off x="311700" y="650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Initial Analysis: Insights and Questions</a:t>
            </a:r>
          </a:p>
        </p:txBody>
      </p:sp>
      <p:sp>
        <p:nvSpPr>
          <p:cNvPr id="322" name="Shape 322"/>
          <p:cNvSpPr txBox="1"/>
          <p:nvPr>
            <p:ph idx="1" type="body"/>
          </p:nvPr>
        </p:nvSpPr>
        <p:spPr>
          <a:xfrm>
            <a:off x="311700" y="767325"/>
            <a:ext cx="8520600" cy="3899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Insights: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-many wished they could do something about waste, but waste seems inevitable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-emotions: shame, guilt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-leverage locavore mentality: food is perishable and shouldn’t be have to be driven across the bay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Questions: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-Which part of the pipeline do we want to be involved in?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-Who are our end users?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-Given our understanding of current innovation, how can we contribute?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-What types of foods are wasted the most? Understanding the stats better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-How might we empower local communities to learn about, care, and act upon the issue of hunger insecurity? 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Summary</a:t>
            </a:r>
          </a:p>
        </p:txBody>
      </p:sp>
      <p:sp>
        <p:nvSpPr>
          <p:cNvPr id="328" name="Shape 328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t/>
            </a:r>
            <a:endParaRPr/>
          </a:p>
        </p:txBody>
      </p:sp>
      <p:pic>
        <p:nvPicPr>
          <p:cNvPr id="329" name="Shape 3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5675" y="1228674"/>
            <a:ext cx="2341000" cy="1568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0" name="Shape 3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774" y="2807499"/>
            <a:ext cx="2644174" cy="1983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1" name="Shape 3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88377" y="2807502"/>
            <a:ext cx="1678549" cy="1678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32" name="Shape 33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529987" y="3278400"/>
            <a:ext cx="3190875" cy="971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3" name="Shape 3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45299" y="415400"/>
            <a:ext cx="1678549" cy="130366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4" name="Shape 334"/>
          <p:cNvPicPr preferRelativeResize="0"/>
          <p:nvPr/>
        </p:nvPicPr>
        <p:blipFill rotWithShape="1">
          <a:blip r:embed="rId8">
            <a:alphaModFix/>
          </a:blip>
          <a:srcRect b="63413" l="28591" r="16718" t="25722"/>
          <a:stretch/>
        </p:blipFill>
        <p:spPr>
          <a:xfrm>
            <a:off x="3086774" y="2219462"/>
            <a:ext cx="5000649" cy="5585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Shape 339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40" name="Shape 340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341" name="Shape 341"/>
          <p:cNvPicPr preferRelativeResize="0"/>
          <p:nvPr/>
        </p:nvPicPr>
        <p:blipFill rotWithShape="1">
          <a:blip r:embed="rId3">
            <a:alphaModFix/>
          </a:blip>
          <a:srcRect b="0" l="0" r="0" t="13322"/>
          <a:stretch/>
        </p:blipFill>
        <p:spPr>
          <a:xfrm>
            <a:off x="1805375" y="942275"/>
            <a:ext cx="5372100" cy="349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Shape 7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Shape 72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73" name="Shape 73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Introduction to Us</a:t>
            </a:r>
          </a:p>
        </p:txBody>
      </p:sp>
      <p:pic>
        <p:nvPicPr>
          <p:cNvPr descr="GTGTC pic.JPG" id="79" name="Shape 79"/>
          <p:cNvPicPr preferRelativeResize="0"/>
          <p:nvPr/>
        </p:nvPicPr>
        <p:blipFill rotWithShape="1">
          <a:blip r:embed="rId3">
            <a:alphaModFix/>
          </a:blip>
          <a:srcRect b="0" l="0" r="31675" t="11245"/>
          <a:stretch/>
        </p:blipFill>
        <p:spPr>
          <a:xfrm>
            <a:off x="6651050" y="3006326"/>
            <a:ext cx="1979049" cy="180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Shape 8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7124" y="2986099"/>
            <a:ext cx="1803774" cy="1803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433125" y="2968750"/>
            <a:ext cx="1803775" cy="1803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32925" y="1093850"/>
            <a:ext cx="1863324" cy="1863324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Shape 8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56925" y="913749"/>
            <a:ext cx="1979050" cy="1979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Shape 8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67125" y="988712"/>
            <a:ext cx="1921200" cy="192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60034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Shape 90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  <a:noFill/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Outline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b="0" sz="1800">
              <a:solidFill>
                <a:schemeClr val="dk2"/>
              </a:solidFill>
              <a:latin typeface="Source Code Pro"/>
              <a:ea typeface="Source Code Pro"/>
              <a:cs typeface="Source Code Pro"/>
              <a:sym typeface="Source Code Pro"/>
            </a:endParaRPr>
          </a:p>
        </p:txBody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155825" y="1093850"/>
            <a:ext cx="4195500" cy="1966800"/>
          </a:xfrm>
          <a:prstGeom prst="rect">
            <a:avLst/>
          </a:prstGeom>
          <a:solidFill>
            <a:srgbClr val="F3F3F3"/>
          </a:solidFill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Introduction to Us</a:t>
            </a:r>
          </a:p>
          <a:p>
            <a:pPr indent="-228600" lvl="0" marL="457200" rtl="0">
              <a:spcBef>
                <a:spcPts val="0"/>
              </a:spcBef>
              <a:buClr>
                <a:srgbClr val="CC0000"/>
              </a:buClr>
              <a:buChar char="●"/>
            </a:pPr>
            <a:r>
              <a:rPr b="1" lang="en">
                <a:solidFill>
                  <a:srgbClr val="CC0000"/>
                </a:solidFill>
              </a:rPr>
              <a:t>Our Focus Area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Needfinding Methodology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Interview Results</a:t>
            </a:r>
          </a:p>
          <a:p>
            <a:pPr indent="-228600" lvl="0" marL="457200" rtl="0">
              <a:spcBef>
                <a:spcPts val="0"/>
              </a:spcBef>
              <a:buClr>
                <a:srgbClr val="CCCCCC"/>
              </a:buClr>
              <a:buChar char="●"/>
            </a:pPr>
            <a:r>
              <a:rPr b="1" lang="en">
                <a:solidFill>
                  <a:srgbClr val="CCCCCC"/>
                </a:solidFill>
              </a:rPr>
              <a:t>Initial Analysis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Personal Goals</a:t>
            </a:r>
          </a:p>
        </p:txBody>
      </p:sp>
      <p:sp>
        <p:nvSpPr>
          <p:cNvPr id="97" name="Shape 97"/>
          <p:cNvSpPr txBox="1"/>
          <p:nvPr>
            <p:ph idx="1" type="body"/>
          </p:nvPr>
        </p:nvSpPr>
        <p:spPr>
          <a:xfrm>
            <a:off x="311700" y="1228675"/>
            <a:ext cx="50658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Significant social good component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But “don’t just throw software at the problem”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Cohesive end-to-end experience</a:t>
            </a:r>
          </a:p>
          <a:p>
            <a:pPr indent="-228600" lvl="1" marL="914400" rtl="0">
              <a:spcBef>
                <a:spcPts val="0"/>
              </a:spcBef>
              <a:buChar char="○"/>
            </a:pPr>
            <a:r>
              <a:rPr lang="en"/>
              <a:t>UX but also real-world component</a:t>
            </a:r>
          </a:p>
          <a:p>
            <a:pPr indent="-228600" lvl="0" marL="457200" rtl="0">
              <a:spcBef>
                <a:spcPts val="0"/>
              </a:spcBef>
              <a:buChar char="●"/>
            </a:pPr>
            <a:r>
              <a:rPr lang="en"/>
              <a:t>POC in intended context</a:t>
            </a:r>
          </a:p>
          <a:p>
            <a:pPr indent="-228600" lvl="0" marL="457200">
              <a:spcBef>
                <a:spcPts val="0"/>
              </a:spcBef>
              <a:buChar char="●"/>
            </a:pPr>
            <a:r>
              <a:rPr lang="en"/>
              <a:t>Learn basic mobile app development</a:t>
            </a:r>
          </a:p>
        </p:txBody>
      </p:sp>
      <p:pic>
        <p:nvPicPr>
          <p:cNvPr id="98" name="Shape 9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52925" y="141650"/>
            <a:ext cx="2197849" cy="2793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52924" y="3069350"/>
            <a:ext cx="2197849" cy="199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11700" y="292850"/>
            <a:ext cx="8520600" cy="8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Narrowing a Focus Area</a:t>
            </a:r>
          </a:p>
        </p:txBody>
      </p:sp>
      <p:sp>
        <p:nvSpPr>
          <p:cNvPr id="105" name="Shape 105"/>
          <p:cNvSpPr txBox="1"/>
          <p:nvPr>
            <p:ph idx="1" type="body"/>
          </p:nvPr>
        </p:nvSpPr>
        <p:spPr>
          <a:xfrm>
            <a:off x="311700" y="1228675"/>
            <a:ext cx="8520600" cy="334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Brainstorming Session 1.jpeg" id="106" name="Shape 106"/>
          <p:cNvPicPr preferRelativeResize="0"/>
          <p:nvPr/>
        </p:nvPicPr>
        <p:blipFill rotWithShape="1">
          <a:blip r:embed="rId3">
            <a:alphaModFix/>
          </a:blip>
          <a:srcRect b="16541" l="0" r="0" t="0"/>
          <a:stretch/>
        </p:blipFill>
        <p:spPr>
          <a:xfrm>
            <a:off x="155975" y="1228674"/>
            <a:ext cx="5584998" cy="34957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Focus Area.jpeg" id="107" name="Shape 107"/>
          <p:cNvPicPr preferRelativeResize="0"/>
          <p:nvPr/>
        </p:nvPicPr>
        <p:blipFill rotWithShape="1">
          <a:blip r:embed="rId4">
            <a:alphaModFix/>
          </a:blip>
          <a:srcRect b="18180" l="0" r="0" t="0"/>
          <a:stretch/>
        </p:blipFill>
        <p:spPr>
          <a:xfrm>
            <a:off x="6136625" y="1378775"/>
            <a:ext cx="2786576" cy="30400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8" name="Shape 108"/>
          <p:cNvCxnSpPr/>
          <p:nvPr/>
        </p:nvCxnSpPr>
        <p:spPr>
          <a:xfrm flipH="1" rot="10800000">
            <a:off x="4637050" y="1383575"/>
            <a:ext cx="2351100" cy="805200"/>
          </a:xfrm>
          <a:prstGeom prst="straightConnector1">
            <a:avLst/>
          </a:prstGeom>
          <a:noFill/>
          <a:ln cap="flat" cmpd="sng" w="76200">
            <a:solidFill>
              <a:srgbClr val="E06666"/>
            </a:solidFill>
            <a:prstDash val="solid"/>
            <a:round/>
            <a:headEnd len="lg" w="lg" type="none"/>
            <a:tailEnd len="lg" w="lg" type="none"/>
          </a:ln>
        </p:spPr>
      </p:cxnSp>
      <p:cxnSp>
        <p:nvCxnSpPr>
          <p:cNvPr id="109" name="Shape 109"/>
          <p:cNvCxnSpPr/>
          <p:nvPr/>
        </p:nvCxnSpPr>
        <p:spPr>
          <a:xfrm>
            <a:off x="4429225" y="2800975"/>
            <a:ext cx="2146800" cy="948300"/>
          </a:xfrm>
          <a:prstGeom prst="straightConnector1">
            <a:avLst/>
          </a:prstGeom>
          <a:noFill/>
          <a:ln cap="flat" cmpd="sng" w="76200">
            <a:solidFill>
              <a:srgbClr val="E06666"/>
            </a:solidFill>
            <a:prstDash val="solid"/>
            <a:round/>
            <a:headEnd len="lg" w="lg" type="none"/>
            <a:tailEnd len="lg" w="lg" type="none"/>
          </a:ln>
        </p:spPr>
      </p:cxnSp>
      <p:sp>
        <p:nvSpPr>
          <p:cNvPr id="110" name="Shape 110"/>
          <p:cNvSpPr/>
          <p:nvPr/>
        </p:nvSpPr>
        <p:spPr>
          <a:xfrm>
            <a:off x="6284900" y="1242950"/>
            <a:ext cx="2532900" cy="3039900"/>
          </a:xfrm>
          <a:prstGeom prst="ellipse">
            <a:avLst/>
          </a:prstGeom>
          <a:noFill/>
          <a:ln cap="flat" cmpd="sng" w="76200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 txBox="1"/>
          <p:nvPr>
            <p:ph type="ctrTitle"/>
          </p:nvPr>
        </p:nvSpPr>
        <p:spPr>
          <a:xfrm>
            <a:off x="311700" y="392150"/>
            <a:ext cx="8520600" cy="26904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6" name="Shape 116"/>
          <p:cNvSpPr txBox="1"/>
          <p:nvPr>
            <p:ph idx="1" type="subTitle"/>
          </p:nvPr>
        </p:nvSpPr>
        <p:spPr>
          <a:xfrm>
            <a:off x="311700" y="3890400"/>
            <a:ext cx="8520600" cy="706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TGTC pic.JPG" id="117" name="Shape 117"/>
          <p:cNvPicPr preferRelativeResize="0"/>
          <p:nvPr/>
        </p:nvPicPr>
        <p:blipFill rotWithShape="1">
          <a:blip r:embed="rId3">
            <a:alphaModFix/>
          </a:blip>
          <a:srcRect b="0" l="0" r="31675" t="11245"/>
          <a:stretch/>
        </p:blipFill>
        <p:spPr>
          <a:xfrm>
            <a:off x="7689907" y="4007350"/>
            <a:ext cx="1292067" cy="11198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/>
          <p:nvPr/>
        </p:nvSpPr>
        <p:spPr>
          <a:xfrm>
            <a:off x="701500" y="0"/>
            <a:ext cx="8130900" cy="3242700"/>
          </a:xfrm>
          <a:prstGeom prst="cloudCallout">
            <a:avLst>
              <a:gd fmla="val -48403" name="adj1"/>
              <a:gd fmla="val 6762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701500" y="0"/>
            <a:ext cx="8130900" cy="3242700"/>
          </a:xfrm>
          <a:prstGeom prst="cloudCallout">
            <a:avLst>
              <a:gd fmla="val 639" name="adj1"/>
              <a:gd fmla="val 70024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652150" y="0"/>
            <a:ext cx="8229600" cy="3242700"/>
          </a:xfrm>
          <a:prstGeom prst="cloudCallout">
            <a:avLst>
              <a:gd fmla="val 41982" name="adj1"/>
              <a:gd fmla="val 69623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1" name="Shape 121"/>
          <p:cNvSpPr txBox="1"/>
          <p:nvPr/>
        </p:nvSpPr>
        <p:spPr>
          <a:xfrm>
            <a:off x="1805525" y="670850"/>
            <a:ext cx="1532700" cy="4155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/>
              <a:t>Food waste</a:t>
            </a:r>
          </a:p>
        </p:txBody>
      </p:sp>
      <p:sp>
        <p:nvSpPr>
          <p:cNvPr id="122" name="Shape 122"/>
          <p:cNvSpPr txBox="1"/>
          <p:nvPr/>
        </p:nvSpPr>
        <p:spPr>
          <a:xfrm>
            <a:off x="1602425" y="2031200"/>
            <a:ext cx="1938900" cy="6138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Drone food pickup and delivery</a:t>
            </a:r>
          </a:p>
        </p:txBody>
      </p:sp>
      <p:sp>
        <p:nvSpPr>
          <p:cNvPr id="123" name="Shape 123"/>
          <p:cNvSpPr txBox="1"/>
          <p:nvPr/>
        </p:nvSpPr>
        <p:spPr>
          <a:xfrm>
            <a:off x="3450150" y="1086350"/>
            <a:ext cx="1938900" cy="8901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Micro tasks: leftover donations on household level</a:t>
            </a:r>
          </a:p>
        </p:txBody>
      </p:sp>
      <p:sp>
        <p:nvSpPr>
          <p:cNvPr id="124" name="Shape 124"/>
          <p:cNvSpPr txBox="1"/>
          <p:nvPr/>
        </p:nvSpPr>
        <p:spPr>
          <a:xfrm>
            <a:off x="3992450" y="2264850"/>
            <a:ext cx="1722600" cy="6138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Waste from small businesses</a:t>
            </a:r>
          </a:p>
        </p:txBody>
      </p:sp>
      <p:sp>
        <p:nvSpPr>
          <p:cNvPr id="125" name="Shape 125"/>
          <p:cNvSpPr txBox="1"/>
          <p:nvPr/>
        </p:nvSpPr>
        <p:spPr>
          <a:xfrm>
            <a:off x="1399325" y="1251875"/>
            <a:ext cx="1938900" cy="3411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Homeless shelters</a:t>
            </a:r>
          </a:p>
        </p:txBody>
      </p:sp>
      <p:sp>
        <p:nvSpPr>
          <p:cNvPr id="126" name="Shape 126"/>
          <p:cNvSpPr txBox="1"/>
          <p:nvPr/>
        </p:nvSpPr>
        <p:spPr>
          <a:xfrm>
            <a:off x="5535950" y="933362"/>
            <a:ext cx="1435800" cy="3411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Food banks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5805975" y="1523725"/>
            <a:ext cx="1621200" cy="10104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Grocery store rewards programs for donations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3974700" y="392150"/>
            <a:ext cx="1435800" cy="5349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Use of tech in food drives</a:t>
            </a:r>
          </a:p>
          <a:p>
            <a:pPr lvl="0" rtl="0" algn="l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9" name="Shape 129"/>
          <p:cNvSpPr txBox="1"/>
          <p:nvPr/>
        </p:nvSpPr>
        <p:spPr>
          <a:xfrm>
            <a:off x="5562650" y="343000"/>
            <a:ext cx="1435800" cy="3411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Food stamps</a:t>
            </a:r>
          </a:p>
        </p:txBody>
      </p:sp>
      <p:sp>
        <p:nvSpPr>
          <p:cNvPr id="130" name="Shape 130"/>
          <p:cNvSpPr txBox="1"/>
          <p:nvPr/>
        </p:nvSpPr>
        <p:spPr>
          <a:xfrm>
            <a:off x="7118650" y="1182625"/>
            <a:ext cx="1435800" cy="3411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Composting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7097200" y="496500"/>
            <a:ext cx="1185600" cy="613800"/>
          </a:xfrm>
          <a:prstGeom prst="rect">
            <a:avLst/>
          </a:prstGeom>
          <a:noFill/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en"/>
              <a:t>Pickup crates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88225" y="3890400"/>
            <a:ext cx="1185599" cy="1185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4587" y="4007350"/>
            <a:ext cx="1119800" cy="1119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220775" y="565625"/>
            <a:ext cx="8520600" cy="3846000"/>
          </a:xfrm>
          <a:prstGeom prst="rect">
            <a:avLst/>
          </a:prstGeom>
          <a:ln cap="flat" cmpd="sng" w="9525">
            <a:solidFill>
              <a:srgbClr val="E06666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200">
                <a:solidFill>
                  <a:srgbClr val="CC0000"/>
                </a:solidFill>
              </a:rPr>
              <a:t>DElivery </a:t>
            </a:r>
            <a:r>
              <a:rPr b="0" lang="en" sz="7200"/>
              <a:t>of </a:t>
            </a:r>
            <a:r>
              <a:rPr lang="en" sz="7200">
                <a:solidFill>
                  <a:srgbClr val="CC0000"/>
                </a:solidFill>
              </a:rPr>
              <a:t>leftovers </a:t>
            </a:r>
            <a:r>
              <a:rPr b="0" lang="en" sz="7200"/>
              <a:t>and </a:t>
            </a:r>
            <a:r>
              <a:rPr lang="en" sz="7200">
                <a:solidFill>
                  <a:srgbClr val="CC0000"/>
                </a:solidFill>
              </a:rPr>
              <a:t>food </a:t>
            </a:r>
            <a:r>
              <a:rPr lang="en" sz="7200">
                <a:solidFill>
                  <a:srgbClr val="CC0000"/>
                </a:solidFill>
              </a:rPr>
              <a:t>waste</a:t>
            </a:r>
            <a:r>
              <a:rPr lang="en" sz="7200"/>
              <a:t> </a:t>
            </a:r>
            <a:r>
              <a:rPr b="0" lang="en" sz="7200"/>
              <a:t>to </a:t>
            </a:r>
            <a:r>
              <a:rPr lang="en" sz="7200">
                <a:solidFill>
                  <a:srgbClr val="CC0000"/>
                </a:solidFill>
              </a:rPr>
              <a:t>low-income populations</a:t>
            </a:r>
            <a:r>
              <a:rPr b="0" lang="en" sz="7200"/>
              <a:t> for social good.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beach-day">
  <a:themeElements>
    <a:clrScheme name="Beach Day">
      <a:dk1>
        <a:srgbClr val="00FDC8"/>
      </a:dk1>
      <a:lt1>
        <a:srgbClr val="FFFFFF"/>
      </a:lt1>
      <a:dk2>
        <a:srgbClr val="666666"/>
      </a:dk2>
      <a:lt2>
        <a:srgbClr val="EEEEEE"/>
      </a:lt2>
      <a:accent1>
        <a:srgbClr val="212121"/>
      </a:accent1>
      <a:accent2>
        <a:srgbClr val="455A64"/>
      </a:accent2>
      <a:accent3>
        <a:srgbClr val="78909C"/>
      </a:accent3>
      <a:accent4>
        <a:srgbClr val="7C7CE0"/>
      </a:accent4>
      <a:accent5>
        <a:srgbClr val="DB4437"/>
      </a:accent5>
      <a:accent6>
        <a:srgbClr val="F6CD4C"/>
      </a:accent6>
      <a:hlink>
        <a:srgbClr val="DB4437"/>
      </a:hlink>
      <a:folHlink>
        <a:srgbClr val="DB443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